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16030-8AC7-4D92-BBD1-78234F958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C7F094-B806-4EFD-8B07-8B0AC1799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F35E2-1A15-4A9C-A2DB-BEDACA007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D7F6A-4A2F-4450-A5FF-94953C4AC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7D164-98CD-4058-9F00-15E4D803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526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9FDB3-E3B5-4350-B077-A006482D7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F952E-CA42-4049-9E3E-F05911F2F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8D9B5-4ACB-4678-8359-51F3F5C89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8E642-1420-471F-A2FF-610360863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0BB14-ED64-4612-97CB-478A2E51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349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DD3F54-D767-447C-943D-86B02C7E72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42FB6-A01B-461C-8EC8-71E55C962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1EFBB-EA0B-4663-8443-4F7261A4D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57F01-CC93-4468-9D86-9E2DB4062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F0407-58C8-4807-9B8A-0C0E4A271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914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FDCC-1A5A-49B9-B50D-4DD7A7B79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1C594-1397-4EE8-A933-74EACDEDD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7C39B-AEF2-494E-8960-76A349ED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3878-9494-492F-831D-6807B33F8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974CA-21B0-4C79-B2C0-156733087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587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DD478-FC02-40F6-8F44-EE548A6B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B5178-7D13-448E-959F-01BA495D7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0953-B1DB-455C-9B71-07AE3369D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B2646-743D-48E2-98D7-D0E6252C5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D4CA6-687C-4A6A-8C24-599E8782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718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59610-A852-444B-8A6E-96607FC1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C1842-EDEC-44E3-AB4A-B663FF555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1902B-5E44-4C35-9E15-A755423BE9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B92A-011A-4EF2-A072-4A72113A0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5CD128-9C2F-4269-87BA-AE80B255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813E5-E201-4B74-9C5C-60ED115E5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426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1D14-29C4-46C5-B7FA-BF98907D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3A705-DD2A-4658-A58F-D423CBD33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FD480E-7C17-45E3-92D3-A7A61CA31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1F5C61-7F1E-498E-98B4-0247AD0CE6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61D25E-4907-4949-86AB-38F0888AA7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C5D11F-04FA-4D0B-8EC0-0EDD1EDC8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F2178-2433-447B-B8CB-7F82E1DDD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396D6A-A34B-46F5-8338-B55CA88C5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805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7B747-DFE1-453B-90EC-0F7E6551E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0F990B-D212-4804-89A2-8E1E7151D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89996-CEE8-4ECE-A9CB-E3739762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DE0B0F-BB6E-42E7-8A44-05A56C4B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843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B36D1B-5450-4876-98F2-CDC64C474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58BEF-E019-4BE8-9761-0ED402FE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0AF4F-D05C-4A93-81DE-40EB2F60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86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789DA-13B7-46AF-8932-7720BB029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E2926-3B41-40AA-8CB7-4C612873C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2CCF3-4162-4C82-ADB2-70DBC1FC4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56C8B-60DD-409F-909A-35794F3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6126D-5B90-49A5-945A-DFD0AA74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1F5E3-D159-4482-B19C-428F465A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194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8D8CE-C7DF-4FAC-A91F-8A9B2A4CC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79636-9A12-4CBA-9A9A-71A878D5F0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A23106-B6B5-46C2-9769-C4ADAE95B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15941-7C9E-4FD5-8B01-A989BA1AC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238E4-925F-4756-AB5F-F3C96F150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E8DCD-FAC5-4790-86B4-1515ED0B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169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05CE-923E-45FE-B70F-47EC92632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9D605-53FE-481E-99E5-64576E631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9FC78-44AA-4C7A-ACCC-2A7F2161C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50E29-D3DA-4054-B1AC-D28E37B4284E}" type="datetimeFigureOut">
              <a:rPr lang="en-GB" smtClean="0"/>
              <a:t>12/02/2020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D3C8A-95A8-4583-8006-B50FBA382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33226-D2AD-4BD7-A93F-F94CA63B3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F4BC0-DC0B-47BD-8BCF-32321ECBD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48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5E2D68E-3463-4646-887E-4A049A71B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153" y="474262"/>
            <a:ext cx="7559999" cy="2808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098031-3E61-4306-B993-4617E1771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149" y="3945070"/>
            <a:ext cx="7560000" cy="280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6ADD15-2A36-4DFB-9E20-E45971ED1E6D}"/>
              </a:ext>
            </a:extLst>
          </p:cNvPr>
          <p:cNvSpPr txBox="1"/>
          <p:nvPr/>
        </p:nvSpPr>
        <p:spPr>
          <a:xfrm>
            <a:off x="134910" y="0"/>
            <a:ext cx="7390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Brain ~ </a:t>
            </a:r>
            <a:r>
              <a:rPr lang="en-US" sz="2400" b="1" dirty="0" err="1"/>
              <a:t>covs</a:t>
            </a:r>
            <a:r>
              <a:rPr lang="en-US" sz="2400" b="1" dirty="0"/>
              <a:t> + MDD/Depressive symptoms (parents)</a:t>
            </a:r>
            <a:endParaRPr lang="en-GB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DA3754-3DC7-4C5F-B478-92D25FD1FE3F}"/>
              </a:ext>
            </a:extLst>
          </p:cNvPr>
          <p:cNvSpPr txBox="1"/>
          <p:nvPr/>
        </p:nvSpPr>
        <p:spPr>
          <a:xfrm>
            <a:off x="134910" y="3455818"/>
            <a:ext cx="7390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Brain ~ </a:t>
            </a:r>
            <a:r>
              <a:rPr lang="en-US" sz="2400" b="1" dirty="0" err="1"/>
              <a:t>covs</a:t>
            </a:r>
            <a:r>
              <a:rPr lang="en-US" sz="2400" b="1" dirty="0"/>
              <a:t> + MDD/Depressive symptoms (children)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4235940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654B8-BE92-4A7E-B506-ABA46BD9E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18" y="108677"/>
            <a:ext cx="9720001" cy="540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00CF01-B6BD-4277-AE37-0B7908208696}"/>
              </a:ext>
            </a:extLst>
          </p:cNvPr>
          <p:cNvSpPr txBox="1"/>
          <p:nvPr/>
        </p:nvSpPr>
        <p:spPr>
          <a:xfrm rot="18721953">
            <a:off x="1070631" y="5844035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thickness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C7FBB1-695F-413F-8722-B99690006DF1}"/>
              </a:ext>
            </a:extLst>
          </p:cNvPr>
          <p:cNvSpPr txBox="1"/>
          <p:nvPr/>
        </p:nvSpPr>
        <p:spPr>
          <a:xfrm rot="18721953">
            <a:off x="2477400" y="5828248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sulcal depth</a:t>
            </a:r>
            <a:endParaRPr lang="en-GB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BA196A-2033-46C5-854F-BAD595040716}"/>
              </a:ext>
            </a:extLst>
          </p:cNvPr>
          <p:cNvSpPr txBox="1"/>
          <p:nvPr/>
        </p:nvSpPr>
        <p:spPr>
          <a:xfrm rot="18721953">
            <a:off x="4337774" y="5798267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surface area</a:t>
            </a:r>
            <a:endParaRPr lang="en-GB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E37BD4-213B-46FA-9ACA-8D29C196041D}"/>
              </a:ext>
            </a:extLst>
          </p:cNvPr>
          <p:cNvSpPr txBox="1"/>
          <p:nvPr/>
        </p:nvSpPr>
        <p:spPr>
          <a:xfrm rot="18721953">
            <a:off x="5641670" y="5951757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volume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7BFD58-BD3E-4127-9320-F3D5441697DA}"/>
              </a:ext>
            </a:extLst>
          </p:cNvPr>
          <p:cNvSpPr txBox="1"/>
          <p:nvPr/>
        </p:nvSpPr>
        <p:spPr>
          <a:xfrm rot="18721953">
            <a:off x="6702652" y="5975639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Subcortical volume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A6DAE-4B6A-4049-B864-3525477C28FE}"/>
              </a:ext>
            </a:extLst>
          </p:cNvPr>
          <p:cNvSpPr txBox="1"/>
          <p:nvPr/>
        </p:nvSpPr>
        <p:spPr>
          <a:xfrm rot="18721953">
            <a:off x="7410127" y="5837141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Fractional anisotropy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9A8FC-1DC3-4B49-B73C-6B582DCAC225}"/>
              </a:ext>
            </a:extLst>
          </p:cNvPr>
          <p:cNvSpPr txBox="1"/>
          <p:nvPr/>
        </p:nvSpPr>
        <p:spPr>
          <a:xfrm rot="18721953">
            <a:off x="8174268" y="5975640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Mean diffusivity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45758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23C6351-3CB0-43FE-A452-AF72FC7EE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07" y="119920"/>
            <a:ext cx="9720000" cy="540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00CF01-B6BD-4277-AE37-0B7908208696}"/>
              </a:ext>
            </a:extLst>
          </p:cNvPr>
          <p:cNvSpPr txBox="1"/>
          <p:nvPr/>
        </p:nvSpPr>
        <p:spPr>
          <a:xfrm rot="18721953">
            <a:off x="1070631" y="5844035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thickness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C7FBB1-695F-413F-8722-B99690006DF1}"/>
              </a:ext>
            </a:extLst>
          </p:cNvPr>
          <p:cNvSpPr txBox="1"/>
          <p:nvPr/>
        </p:nvSpPr>
        <p:spPr>
          <a:xfrm rot="18721953">
            <a:off x="2477400" y="5828248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sulcal depth</a:t>
            </a:r>
            <a:endParaRPr lang="en-GB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BA196A-2033-46C5-854F-BAD595040716}"/>
              </a:ext>
            </a:extLst>
          </p:cNvPr>
          <p:cNvSpPr txBox="1"/>
          <p:nvPr/>
        </p:nvSpPr>
        <p:spPr>
          <a:xfrm rot="18721953">
            <a:off x="4337774" y="5798267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surface area</a:t>
            </a:r>
            <a:endParaRPr lang="en-GB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E37BD4-213B-46FA-9ACA-8D29C196041D}"/>
              </a:ext>
            </a:extLst>
          </p:cNvPr>
          <p:cNvSpPr txBox="1"/>
          <p:nvPr/>
        </p:nvSpPr>
        <p:spPr>
          <a:xfrm rot="18721953">
            <a:off x="5641670" y="5951757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Cortical volume</a:t>
            </a:r>
            <a:endParaRPr lang="en-GB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7BFD58-BD3E-4127-9320-F3D5441697DA}"/>
              </a:ext>
            </a:extLst>
          </p:cNvPr>
          <p:cNvSpPr txBox="1"/>
          <p:nvPr/>
        </p:nvSpPr>
        <p:spPr>
          <a:xfrm rot="18721953">
            <a:off x="6702652" y="5975639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Subcortical volume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A6DAE-4B6A-4049-B864-3525477C28FE}"/>
              </a:ext>
            </a:extLst>
          </p:cNvPr>
          <p:cNvSpPr txBox="1"/>
          <p:nvPr/>
        </p:nvSpPr>
        <p:spPr>
          <a:xfrm rot="18721953">
            <a:off x="7410127" y="5837141"/>
            <a:ext cx="2061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Fractional anisotropy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9A8FC-1DC3-4B49-B73C-6B582DCAC225}"/>
              </a:ext>
            </a:extLst>
          </p:cNvPr>
          <p:cNvSpPr txBox="1"/>
          <p:nvPr/>
        </p:nvSpPr>
        <p:spPr>
          <a:xfrm rot="18721953">
            <a:off x="8174268" y="5975640"/>
            <a:ext cx="206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/>
              <a:t>Mean diffusivity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29335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397A70-9B54-4968-9A8D-FBEB468C6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22" y="318792"/>
            <a:ext cx="7588772" cy="4553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0A4701-7F6A-4C82-94AA-F2E27A2A4401}"/>
              </a:ext>
            </a:extLst>
          </p:cNvPr>
          <p:cNvSpPr txBox="1"/>
          <p:nvPr/>
        </p:nvSpPr>
        <p:spPr>
          <a:xfrm>
            <a:off x="209860" y="323803"/>
            <a:ext cx="9338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Brain ~ </a:t>
            </a:r>
            <a:r>
              <a:rPr lang="en-US" sz="2400" b="1" dirty="0" err="1"/>
              <a:t>covs</a:t>
            </a:r>
            <a:r>
              <a:rPr lang="en-US" sz="2400" b="1" dirty="0"/>
              <a:t> + familial risk of depression (maternal/paternal/parental)</a:t>
            </a:r>
            <a:endParaRPr lang="en-GB" sz="2400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B9F1D4-BB71-43C8-936B-4826DBE964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770452"/>
              </p:ext>
            </p:extLst>
          </p:nvPr>
        </p:nvGraphicFramePr>
        <p:xfrm>
          <a:off x="4299679" y="4585742"/>
          <a:ext cx="7588772" cy="2225040"/>
        </p:xfrm>
        <a:graphic>
          <a:graphicData uri="http://schemas.openxmlformats.org/drawingml/2006/table">
            <a:tbl>
              <a:tblPr/>
              <a:tblGrid>
                <a:gridCol w="1897193">
                  <a:extLst>
                    <a:ext uri="{9D8B030D-6E8A-4147-A177-3AD203B41FA5}">
                      <a16:colId xmlns:a16="http://schemas.microsoft.com/office/drawing/2014/main" val="931094236"/>
                    </a:ext>
                  </a:extLst>
                </a:gridCol>
                <a:gridCol w="1897193">
                  <a:extLst>
                    <a:ext uri="{9D8B030D-6E8A-4147-A177-3AD203B41FA5}">
                      <a16:colId xmlns:a16="http://schemas.microsoft.com/office/drawing/2014/main" val="1273050244"/>
                    </a:ext>
                  </a:extLst>
                </a:gridCol>
                <a:gridCol w="1897193">
                  <a:extLst>
                    <a:ext uri="{9D8B030D-6E8A-4147-A177-3AD203B41FA5}">
                      <a16:colId xmlns:a16="http://schemas.microsoft.com/office/drawing/2014/main" val="3076306488"/>
                    </a:ext>
                  </a:extLst>
                </a:gridCol>
                <a:gridCol w="1897193">
                  <a:extLst>
                    <a:ext uri="{9D8B030D-6E8A-4147-A177-3AD203B41FA5}">
                      <a16:colId xmlns:a16="http://schemas.microsoft.com/office/drawing/2014/main" val="2890567917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endParaRPr lang="en-GB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>
                          <a:solidFill>
                            <a:srgbClr val="000000"/>
                          </a:solidFill>
                          <a:effectLst/>
                        </a:rPr>
                        <a:t>R</a:t>
                      </a:r>
                      <a:r>
                        <a:rPr lang="en-US" altLang="zh-CN" baseline="300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r>
                        <a:rPr lang="en-US" altLang="zh-CN" baseline="0" dirty="0">
                          <a:solidFill>
                            <a:srgbClr val="000000"/>
                          </a:solidFill>
                          <a:effectLst/>
                        </a:rPr>
                        <a:t> by </a:t>
                      </a:r>
                      <a:r>
                        <a:rPr lang="en-US" altLang="zh-CN" b="1" baseline="0" dirty="0">
                          <a:solidFill>
                            <a:srgbClr val="000000"/>
                          </a:solidFill>
                          <a:effectLst/>
                        </a:rPr>
                        <a:t>depression</a:t>
                      </a:r>
                    </a:p>
                    <a:p>
                      <a:pPr algn="r"/>
                      <a:r>
                        <a:rPr lang="en-US" baseline="0" dirty="0">
                          <a:solidFill>
                            <a:srgbClr val="000000"/>
                          </a:solidFill>
                          <a:effectLst/>
                        </a:rPr>
                        <a:t>/total R</a:t>
                      </a:r>
                      <a:r>
                        <a:rPr lang="en-US" baseline="300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GB" baseline="300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R</a:t>
                      </a:r>
                      <a:r>
                        <a:rPr lang="en-GB" baseline="300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 by </a:t>
                      </a:r>
                      <a:r>
                        <a:rPr lang="en-GB" b="1" dirty="0">
                          <a:solidFill>
                            <a:srgbClr val="000000"/>
                          </a:solidFill>
                          <a:effectLst/>
                        </a:rPr>
                        <a:t>familial risk</a:t>
                      </a:r>
                    </a:p>
                    <a:p>
                      <a:pPr algn="r"/>
                      <a:r>
                        <a:rPr lang="en-US" baseline="0" dirty="0">
                          <a:solidFill>
                            <a:srgbClr val="000000"/>
                          </a:solidFill>
                          <a:effectLst/>
                        </a:rPr>
                        <a:t>/total R</a:t>
                      </a:r>
                      <a:r>
                        <a:rPr lang="en-US" baseline="300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GB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R2 </a:t>
                      </a:r>
                      <a:r>
                        <a:rPr lang="en-GB" b="1" dirty="0">
                          <a:solidFill>
                            <a:srgbClr val="000000"/>
                          </a:solidFill>
                          <a:effectLst/>
                        </a:rPr>
                        <a:t>shared</a:t>
                      </a:r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</a:p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/total R</a:t>
                      </a:r>
                      <a:r>
                        <a:rPr lang="en-GB" baseline="300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72726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000000"/>
                          </a:solidFill>
                          <a:effectLst/>
                        </a:rPr>
                        <a:t>Cortical surface area</a:t>
                      </a:r>
                      <a:endParaRPr lang="en-GB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>
                          <a:solidFill>
                            <a:srgbClr val="FF0000"/>
                          </a:solidFill>
                          <a:effectLst/>
                        </a:rPr>
                        <a:t>73.32979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6.02161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20.64860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0425818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0000"/>
                          </a:solidFill>
                          <a:effectLst/>
                        </a:rPr>
                        <a:t>Cortical volume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>
                          <a:solidFill>
                            <a:srgbClr val="FF0000"/>
                          </a:solidFill>
                          <a:effectLst/>
                        </a:rPr>
                        <a:t>75.38764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10.80208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13.81028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84709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0000"/>
                          </a:solidFill>
                          <a:effectLst/>
                        </a:rPr>
                        <a:t>Whole-brain volume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>
                          <a:solidFill>
                            <a:srgbClr val="FF0000"/>
                          </a:solidFill>
                          <a:effectLst/>
                        </a:rPr>
                        <a:t>68.22960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13.69357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solidFill>
                            <a:srgbClr val="000000"/>
                          </a:solidFill>
                          <a:effectLst/>
                        </a:rPr>
                        <a:t>18.07683</a:t>
                      </a:r>
                    </a:p>
                  </a:txBody>
                  <a:tcPr marL="47625" marR="47625" marT="38100" marB="38100" anchor="ctr">
                    <a:lnL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FD4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344533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1956CA-7226-4E1C-A939-7880063EF252}"/>
              </a:ext>
            </a:extLst>
          </p:cNvPr>
          <p:cNvCxnSpPr/>
          <p:nvPr/>
        </p:nvCxnSpPr>
        <p:spPr>
          <a:xfrm>
            <a:off x="422222" y="1229195"/>
            <a:ext cx="56737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B82E65F-D980-4158-B256-DED612632C1F}"/>
              </a:ext>
            </a:extLst>
          </p:cNvPr>
          <p:cNvCxnSpPr/>
          <p:nvPr/>
        </p:nvCxnSpPr>
        <p:spPr>
          <a:xfrm>
            <a:off x="422222" y="1681399"/>
            <a:ext cx="56737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FD956B-4F88-4BF3-A14D-78D202B0DB5A}"/>
              </a:ext>
            </a:extLst>
          </p:cNvPr>
          <p:cNvCxnSpPr/>
          <p:nvPr/>
        </p:nvCxnSpPr>
        <p:spPr>
          <a:xfrm>
            <a:off x="339151" y="3167923"/>
            <a:ext cx="567377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5460A46-0494-4530-9581-644C6D920EAE}"/>
              </a:ext>
            </a:extLst>
          </p:cNvPr>
          <p:cNvSpPr txBox="1"/>
          <p:nvPr/>
        </p:nvSpPr>
        <p:spPr>
          <a:xfrm>
            <a:off x="6415790" y="4185558"/>
            <a:ext cx="4167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u="sng" dirty="0"/>
              <a:t>Manifestations vs familial risk</a:t>
            </a:r>
          </a:p>
        </p:txBody>
      </p:sp>
    </p:spTree>
    <p:extLst>
      <p:ext uri="{BB962C8B-B14F-4D97-AF65-F5344CB8AC3E}">
        <p14:creationId xmlns:p14="http://schemas.microsoft.com/office/powerpoint/2010/main" val="146135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107</Words>
  <Application>Microsoft Office PowerPoint</Application>
  <PresentationFormat>Widescreen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SHEN Xueyi</dc:creator>
  <cp:lastModifiedBy>SHEN Xueyi</cp:lastModifiedBy>
  <cp:revision>2</cp:revision>
  <dcterms:created xsi:type="dcterms:W3CDTF">2020-02-12T01:28:17Z</dcterms:created>
  <dcterms:modified xsi:type="dcterms:W3CDTF">2020-02-12T01:43:42Z</dcterms:modified>
</cp:coreProperties>
</file>

<file path=docProps/thumbnail.jpeg>
</file>